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2" r:id="rId1"/>
  </p:sldMasterIdLst>
  <p:notesMasterIdLst>
    <p:notesMasterId r:id="rId40"/>
  </p:notesMasterIdLst>
  <p:sldIdLst>
    <p:sldId id="263" r:id="rId2"/>
    <p:sldId id="264" r:id="rId3"/>
    <p:sldId id="302" r:id="rId4"/>
    <p:sldId id="303" r:id="rId5"/>
    <p:sldId id="304" r:id="rId6"/>
    <p:sldId id="265" r:id="rId7"/>
    <p:sldId id="291" r:id="rId8"/>
    <p:sldId id="293" r:id="rId9"/>
    <p:sldId id="294" r:id="rId10"/>
    <p:sldId id="292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8" r:id="rId19"/>
    <p:sldId id="309" r:id="rId20"/>
    <p:sldId id="312" r:id="rId21"/>
    <p:sldId id="310" r:id="rId22"/>
    <p:sldId id="313" r:id="rId23"/>
    <p:sldId id="311" r:id="rId24"/>
    <p:sldId id="314" r:id="rId25"/>
    <p:sldId id="287" r:id="rId26"/>
    <p:sldId id="290" r:id="rId27"/>
    <p:sldId id="315" r:id="rId28"/>
    <p:sldId id="316" r:id="rId29"/>
    <p:sldId id="317" r:id="rId30"/>
    <p:sldId id="319" r:id="rId31"/>
    <p:sldId id="320" r:id="rId32"/>
    <p:sldId id="321" r:id="rId33"/>
    <p:sldId id="307" r:id="rId34"/>
    <p:sldId id="318" r:id="rId35"/>
    <p:sldId id="277" r:id="rId36"/>
    <p:sldId id="286" r:id="rId37"/>
    <p:sldId id="305" r:id="rId38"/>
    <p:sldId id="306" r:id="rId3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D3539-DA3D-4484-8125-A50ADCDF7799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4B01-0CD1-47F1-B6B4-84857D6B45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00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A4B01-0CD1-47F1-B6B4-84857D6B45E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10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nXohGgIpQU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2541825"/>
            <a:ext cx="3657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000000"/>
                </a:solidFill>
              </a:rPr>
              <a:t>Indexing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" y="273558"/>
            <a:ext cx="12188825" cy="0"/>
          </a:xfrm>
          <a:custGeom>
            <a:avLst/>
            <a:gdLst/>
            <a:ahLst/>
            <a:cxnLst/>
            <a:rect l="l" t="t" r="r" b="b"/>
            <a:pathLst>
              <a:path w="12188825">
                <a:moveTo>
                  <a:pt x="0" y="0"/>
                </a:moveTo>
                <a:lnTo>
                  <a:pt x="12188825" y="0"/>
                </a:lnTo>
              </a:path>
            </a:pathLst>
          </a:custGeom>
          <a:ln w="502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8812"/>
            <a:ext cx="12192000" cy="1736089"/>
          </a:xfrm>
          <a:custGeom>
            <a:avLst/>
            <a:gdLst/>
            <a:ahLst/>
            <a:cxnLst/>
            <a:rect l="l" t="t" r="r" b="b"/>
            <a:pathLst>
              <a:path w="12192000" h="1736089">
                <a:moveTo>
                  <a:pt x="12192000" y="0"/>
                </a:moveTo>
                <a:lnTo>
                  <a:pt x="0" y="0"/>
                </a:lnTo>
                <a:lnTo>
                  <a:pt x="0" y="1735836"/>
                </a:lnTo>
                <a:lnTo>
                  <a:pt x="12192000" y="1735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485783"/>
            <a:ext cx="1016000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Types</a:t>
            </a:r>
            <a:r>
              <a:rPr spc="-5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-5" dirty="0"/>
              <a:t>indices</a:t>
            </a:r>
          </a:p>
        </p:txBody>
      </p:sp>
      <p:sp>
        <p:nvSpPr>
          <p:cNvPr id="5" name="object 5"/>
          <p:cNvSpPr/>
          <p:nvPr/>
        </p:nvSpPr>
        <p:spPr>
          <a:xfrm>
            <a:off x="4725161" y="1480566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4" y="2201417"/>
            <a:ext cx="12188825" cy="0"/>
          </a:xfrm>
          <a:custGeom>
            <a:avLst/>
            <a:gdLst/>
            <a:ahLst/>
            <a:cxnLst/>
            <a:rect l="l" t="t" r="r" b="b"/>
            <a:pathLst>
              <a:path w="12188825">
                <a:moveTo>
                  <a:pt x="0" y="0"/>
                </a:moveTo>
                <a:lnTo>
                  <a:pt x="12188825" y="0"/>
                </a:lnTo>
              </a:path>
            </a:pathLst>
          </a:custGeom>
          <a:ln w="5029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3505200"/>
            <a:ext cx="4383023" cy="263578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3" y="2514600"/>
            <a:ext cx="6071427" cy="223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27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16939" y="1730095"/>
            <a:ext cx="10358120" cy="1236236"/>
          </a:xfrm>
        </p:spPr>
        <p:txBody>
          <a:bodyPr>
            <a:norm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dirty="0"/>
              <a:t>Indexes may be dense or sparse</a:t>
            </a:r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SzPts val="1430"/>
              <a:buChar char="■"/>
            </a:pPr>
            <a:r>
              <a:rPr lang="en-US" dirty="0"/>
              <a:t>Dense index has an index entry for every search key value</a:t>
            </a:r>
            <a:r>
              <a:rPr lang="en-US" i="1" dirty="0"/>
              <a:t> </a:t>
            </a:r>
            <a:r>
              <a:rPr lang="en-US" dirty="0"/>
              <a:t>in the data file</a:t>
            </a:r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SzPts val="1430"/>
              <a:buChar char="■"/>
            </a:pPr>
            <a:r>
              <a:rPr lang="en-US" dirty="0"/>
              <a:t>Sparse index has entries for only some search values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8" y="690040"/>
            <a:ext cx="1718311" cy="159466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pc="-50" dirty="0">
                <a:solidFill>
                  <a:srgbClr val="000000"/>
                </a:solidFill>
              </a:rPr>
              <a:t>D</a:t>
            </a:r>
            <a:r>
              <a:rPr spc="-45" dirty="0">
                <a:solidFill>
                  <a:srgbClr val="000000"/>
                </a:solidFill>
              </a:rPr>
              <a:t>e</a:t>
            </a:r>
            <a:r>
              <a:rPr spc="-50" dirty="0">
                <a:solidFill>
                  <a:srgbClr val="000000"/>
                </a:solidFill>
              </a:rPr>
              <a:t>ns</a:t>
            </a:r>
            <a:r>
              <a:rPr dirty="0">
                <a:solidFill>
                  <a:srgbClr val="000000"/>
                </a:solidFill>
              </a:rPr>
              <a:t>e  </a:t>
            </a:r>
            <a:r>
              <a:rPr spc="-50" dirty="0">
                <a:solidFill>
                  <a:srgbClr val="000000"/>
                </a:solidFill>
              </a:rPr>
              <a:t>Index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4638" y="2540079"/>
            <a:ext cx="3293745" cy="85090"/>
            <a:chOff x="624636" y="2540079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889" y="2563986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941" y="23"/>
                  </a:moveTo>
                  <a:lnTo>
                    <a:pt x="910692" y="0"/>
                  </a:lnTo>
                  <a:lnTo>
                    <a:pt x="870783" y="747"/>
                  </a:lnTo>
                  <a:lnTo>
                    <a:pt x="830133" y="2115"/>
                  </a:lnTo>
                  <a:lnTo>
                    <a:pt x="682926" y="8452"/>
                  </a:lnTo>
                  <a:lnTo>
                    <a:pt x="558271" y="12970"/>
                  </a:lnTo>
                  <a:lnTo>
                    <a:pt x="409554" y="18911"/>
                  </a:lnTo>
                  <a:lnTo>
                    <a:pt x="365953" y="20334"/>
                  </a:lnTo>
                  <a:lnTo>
                    <a:pt x="322995" y="21289"/>
                  </a:lnTo>
                  <a:lnTo>
                    <a:pt x="279274" y="21661"/>
                  </a:lnTo>
                  <a:lnTo>
                    <a:pt x="233383" y="21338"/>
                  </a:lnTo>
                  <a:lnTo>
                    <a:pt x="183916" y="20205"/>
                  </a:lnTo>
                  <a:lnTo>
                    <a:pt x="129467" y="18149"/>
                  </a:lnTo>
                  <a:lnTo>
                    <a:pt x="68630" y="15056"/>
                  </a:lnTo>
                  <a:lnTo>
                    <a:pt x="0" y="10811"/>
                  </a:lnTo>
                  <a:lnTo>
                    <a:pt x="368" y="17669"/>
                  </a:lnTo>
                  <a:lnTo>
                    <a:pt x="838" y="20336"/>
                  </a:lnTo>
                  <a:lnTo>
                    <a:pt x="0" y="29099"/>
                  </a:lnTo>
                  <a:lnTo>
                    <a:pt x="45461" y="28816"/>
                  </a:lnTo>
                  <a:lnTo>
                    <a:pt x="90446" y="28905"/>
                  </a:lnTo>
                  <a:lnTo>
                    <a:pt x="135407" y="29276"/>
                  </a:lnTo>
                  <a:lnTo>
                    <a:pt x="375756" y="32283"/>
                  </a:lnTo>
                  <a:lnTo>
                    <a:pt x="430114" y="32495"/>
                  </a:lnTo>
                  <a:lnTo>
                    <a:pt x="487627" y="32372"/>
                  </a:lnTo>
                  <a:lnTo>
                    <a:pt x="548750" y="31823"/>
                  </a:lnTo>
                  <a:lnTo>
                    <a:pt x="613936" y="30762"/>
                  </a:lnTo>
                  <a:lnTo>
                    <a:pt x="752525" y="27588"/>
                  </a:lnTo>
                  <a:lnTo>
                    <a:pt x="815491" y="26932"/>
                  </a:lnTo>
                  <a:lnTo>
                    <a:pt x="873298" y="26966"/>
                  </a:lnTo>
                  <a:lnTo>
                    <a:pt x="926705" y="27526"/>
                  </a:lnTo>
                  <a:lnTo>
                    <a:pt x="976472" y="28447"/>
                  </a:lnTo>
                  <a:lnTo>
                    <a:pt x="1111518" y="31735"/>
                  </a:lnTo>
                  <a:lnTo>
                    <a:pt x="1154314" y="32458"/>
                  </a:lnTo>
                  <a:lnTo>
                    <a:pt x="1197265" y="32720"/>
                  </a:lnTo>
                  <a:lnTo>
                    <a:pt x="1241131" y="32357"/>
                  </a:lnTo>
                  <a:lnTo>
                    <a:pt x="1286670" y="31205"/>
                  </a:lnTo>
                  <a:lnTo>
                    <a:pt x="1389143" y="26494"/>
                  </a:lnTo>
                  <a:lnTo>
                    <a:pt x="1437057" y="24823"/>
                  </a:lnTo>
                  <a:lnTo>
                    <a:pt x="1480302" y="23947"/>
                  </a:lnTo>
                  <a:lnTo>
                    <a:pt x="1520795" y="23729"/>
                  </a:lnTo>
                  <a:lnTo>
                    <a:pt x="1560450" y="24033"/>
                  </a:lnTo>
                  <a:lnTo>
                    <a:pt x="1749023" y="27708"/>
                  </a:lnTo>
                  <a:lnTo>
                    <a:pt x="1813236" y="28555"/>
                  </a:lnTo>
                  <a:lnTo>
                    <a:pt x="1888109" y="29099"/>
                  </a:lnTo>
                  <a:lnTo>
                    <a:pt x="1951082" y="28991"/>
                  </a:lnTo>
                  <a:lnTo>
                    <a:pt x="2012907" y="28233"/>
                  </a:lnTo>
                  <a:lnTo>
                    <a:pt x="2073418" y="26991"/>
                  </a:lnTo>
                  <a:lnTo>
                    <a:pt x="2132445" y="25434"/>
                  </a:lnTo>
                  <a:lnTo>
                    <a:pt x="2298954" y="20527"/>
                  </a:lnTo>
                  <a:lnTo>
                    <a:pt x="2350372" y="19369"/>
                  </a:lnTo>
                  <a:lnTo>
                    <a:pt x="2399469" y="18727"/>
                  </a:lnTo>
                  <a:lnTo>
                    <a:pt x="2446077" y="18769"/>
                  </a:lnTo>
                  <a:lnTo>
                    <a:pt x="2490028" y="19660"/>
                  </a:lnTo>
                  <a:lnTo>
                    <a:pt x="2531154" y="21568"/>
                  </a:lnTo>
                  <a:lnTo>
                    <a:pt x="2569288" y="24659"/>
                  </a:lnTo>
                  <a:lnTo>
                    <a:pt x="2604262" y="29099"/>
                  </a:lnTo>
                  <a:lnTo>
                    <a:pt x="2643589" y="33817"/>
                  </a:lnTo>
                  <a:lnTo>
                    <a:pt x="2689040" y="36974"/>
                  </a:lnTo>
                  <a:lnTo>
                    <a:pt x="2739433" y="38781"/>
                  </a:lnTo>
                  <a:lnTo>
                    <a:pt x="2793586" y="39450"/>
                  </a:lnTo>
                  <a:lnTo>
                    <a:pt x="2850318" y="39192"/>
                  </a:lnTo>
                  <a:lnTo>
                    <a:pt x="2908448" y="38218"/>
                  </a:lnTo>
                  <a:lnTo>
                    <a:pt x="2966795" y="36740"/>
                  </a:lnTo>
                  <a:lnTo>
                    <a:pt x="3178718" y="30003"/>
                  </a:lnTo>
                  <a:lnTo>
                    <a:pt x="3220426" y="29170"/>
                  </a:lnTo>
                  <a:lnTo>
                    <a:pt x="3255264" y="29099"/>
                  </a:lnTo>
                  <a:lnTo>
                    <a:pt x="3255645" y="20336"/>
                  </a:lnTo>
                  <a:lnTo>
                    <a:pt x="3255010" y="15256"/>
                  </a:lnTo>
                  <a:lnTo>
                    <a:pt x="3255264" y="10811"/>
                  </a:lnTo>
                  <a:lnTo>
                    <a:pt x="3201583" y="15835"/>
                  </a:lnTo>
                  <a:lnTo>
                    <a:pt x="3146724" y="18950"/>
                  </a:lnTo>
                  <a:lnTo>
                    <a:pt x="3091083" y="20431"/>
                  </a:lnTo>
                  <a:lnTo>
                    <a:pt x="3035056" y="20552"/>
                  </a:lnTo>
                  <a:lnTo>
                    <a:pt x="2979039" y="19588"/>
                  </a:lnTo>
                  <a:lnTo>
                    <a:pt x="2923428" y="17816"/>
                  </a:lnTo>
                  <a:lnTo>
                    <a:pt x="2868620" y="15508"/>
                  </a:lnTo>
                  <a:lnTo>
                    <a:pt x="2712974" y="8130"/>
                  </a:lnTo>
                  <a:lnTo>
                    <a:pt x="2665338" y="6435"/>
                  </a:lnTo>
                  <a:lnTo>
                    <a:pt x="2620487" y="5581"/>
                  </a:lnTo>
                  <a:lnTo>
                    <a:pt x="2578816" y="5842"/>
                  </a:lnTo>
                  <a:lnTo>
                    <a:pt x="2540721" y="7494"/>
                  </a:lnTo>
                  <a:lnTo>
                    <a:pt x="2463528" y="15080"/>
                  </a:lnTo>
                  <a:lnTo>
                    <a:pt x="2415144" y="17496"/>
                  </a:lnTo>
                  <a:lnTo>
                    <a:pt x="2362579" y="18384"/>
                  </a:lnTo>
                  <a:lnTo>
                    <a:pt x="2306964" y="18064"/>
                  </a:lnTo>
                  <a:lnTo>
                    <a:pt x="2249432" y="16861"/>
                  </a:lnTo>
                  <a:lnTo>
                    <a:pt x="2191115" y="15097"/>
                  </a:lnTo>
                  <a:lnTo>
                    <a:pt x="2076652" y="11178"/>
                  </a:lnTo>
                  <a:lnTo>
                    <a:pt x="2022770" y="9668"/>
                  </a:lnTo>
                  <a:lnTo>
                    <a:pt x="1972631" y="8889"/>
                  </a:lnTo>
                  <a:lnTo>
                    <a:pt x="1927367" y="9162"/>
                  </a:lnTo>
                  <a:lnTo>
                    <a:pt x="1888109" y="10811"/>
                  </a:lnTo>
                  <a:lnTo>
                    <a:pt x="1854929" y="12896"/>
                  </a:lnTo>
                  <a:lnTo>
                    <a:pt x="1817241" y="14917"/>
                  </a:lnTo>
                  <a:lnTo>
                    <a:pt x="1775479" y="16809"/>
                  </a:lnTo>
                  <a:lnTo>
                    <a:pt x="1730080" y="18509"/>
                  </a:lnTo>
                  <a:lnTo>
                    <a:pt x="1681479" y="19952"/>
                  </a:lnTo>
                  <a:lnTo>
                    <a:pt x="1630114" y="21075"/>
                  </a:lnTo>
                  <a:lnTo>
                    <a:pt x="1576419" y="21813"/>
                  </a:lnTo>
                  <a:lnTo>
                    <a:pt x="1520830" y="22101"/>
                  </a:lnTo>
                  <a:lnTo>
                    <a:pt x="1463785" y="21877"/>
                  </a:lnTo>
                  <a:lnTo>
                    <a:pt x="1405718" y="21075"/>
                  </a:lnTo>
                  <a:lnTo>
                    <a:pt x="1347065" y="19632"/>
                  </a:lnTo>
                  <a:lnTo>
                    <a:pt x="1288263" y="17483"/>
                  </a:lnTo>
                  <a:lnTo>
                    <a:pt x="1229748" y="14564"/>
                  </a:lnTo>
                  <a:lnTo>
                    <a:pt x="1104537" y="6211"/>
                  </a:lnTo>
                  <a:lnTo>
                    <a:pt x="1046782" y="2979"/>
                  </a:lnTo>
                  <a:lnTo>
                    <a:pt x="996610" y="966"/>
                  </a:lnTo>
                  <a:lnTo>
                    <a:pt x="951941" y="2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686" y="2559129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5" y="10650"/>
                  </a:lnTo>
                  <a:lnTo>
                    <a:pt x="118558" y="6628"/>
                  </a:lnTo>
                  <a:lnTo>
                    <a:pt x="176179" y="3577"/>
                  </a:lnTo>
                  <a:lnTo>
                    <a:pt x="232544" y="1472"/>
                  </a:lnTo>
                  <a:lnTo>
                    <a:pt x="287492" y="288"/>
                  </a:lnTo>
                  <a:lnTo>
                    <a:pt x="340858" y="0"/>
                  </a:lnTo>
                  <a:lnTo>
                    <a:pt x="392479" y="581"/>
                  </a:lnTo>
                  <a:lnTo>
                    <a:pt x="442193" y="2009"/>
                  </a:lnTo>
                  <a:lnTo>
                    <a:pt x="489835" y="4256"/>
                  </a:lnTo>
                  <a:lnTo>
                    <a:pt x="535244" y="7298"/>
                  </a:lnTo>
                  <a:lnTo>
                    <a:pt x="578255" y="11111"/>
                  </a:lnTo>
                  <a:lnTo>
                    <a:pt x="618705" y="15668"/>
                  </a:lnTo>
                  <a:lnTo>
                    <a:pt x="655602" y="19572"/>
                  </a:lnTo>
                  <a:lnTo>
                    <a:pt x="694178" y="22295"/>
                  </a:lnTo>
                  <a:lnTo>
                    <a:pt x="734574" y="23982"/>
                  </a:lnTo>
                  <a:lnTo>
                    <a:pt x="776931" y="24777"/>
                  </a:lnTo>
                  <a:lnTo>
                    <a:pt x="821391" y="24825"/>
                  </a:lnTo>
                  <a:lnTo>
                    <a:pt x="868094" y="24270"/>
                  </a:lnTo>
                  <a:lnTo>
                    <a:pt x="917183" y="23258"/>
                  </a:lnTo>
                  <a:lnTo>
                    <a:pt x="968797" y="21932"/>
                  </a:lnTo>
                  <a:lnTo>
                    <a:pt x="1023078" y="20438"/>
                  </a:lnTo>
                  <a:lnTo>
                    <a:pt x="1080167" y="18920"/>
                  </a:lnTo>
                  <a:lnTo>
                    <a:pt x="1140206" y="17522"/>
                  </a:lnTo>
                  <a:lnTo>
                    <a:pt x="1203334" y="16390"/>
                  </a:lnTo>
                  <a:lnTo>
                    <a:pt x="1269695" y="15668"/>
                  </a:lnTo>
                  <a:lnTo>
                    <a:pt x="1335573" y="15443"/>
                  </a:lnTo>
                  <a:lnTo>
                    <a:pt x="1397479" y="15638"/>
                  </a:lnTo>
                  <a:lnTo>
                    <a:pt x="1455893" y="16147"/>
                  </a:lnTo>
                  <a:lnTo>
                    <a:pt x="1511294" y="16867"/>
                  </a:lnTo>
                  <a:lnTo>
                    <a:pt x="1564161" y="17694"/>
                  </a:lnTo>
                  <a:lnTo>
                    <a:pt x="1614972" y="18523"/>
                  </a:lnTo>
                  <a:lnTo>
                    <a:pt x="1664207" y="19252"/>
                  </a:lnTo>
                  <a:lnTo>
                    <a:pt x="1712345" y="19775"/>
                  </a:lnTo>
                  <a:lnTo>
                    <a:pt x="1759864" y="19988"/>
                  </a:lnTo>
                  <a:lnTo>
                    <a:pt x="1807243" y="19789"/>
                  </a:lnTo>
                  <a:lnTo>
                    <a:pt x="1854963" y="19071"/>
                  </a:lnTo>
                  <a:lnTo>
                    <a:pt x="1903500" y="17732"/>
                  </a:lnTo>
                  <a:lnTo>
                    <a:pt x="1953336" y="15668"/>
                  </a:lnTo>
                  <a:lnTo>
                    <a:pt x="2005009" y="13799"/>
                  </a:lnTo>
                  <a:lnTo>
                    <a:pt x="2058446" y="12982"/>
                  </a:lnTo>
                  <a:lnTo>
                    <a:pt x="2113210" y="13015"/>
                  </a:lnTo>
                  <a:lnTo>
                    <a:pt x="2168858" y="13695"/>
                  </a:lnTo>
                  <a:lnTo>
                    <a:pt x="2224952" y="14822"/>
                  </a:lnTo>
                  <a:lnTo>
                    <a:pt x="2281053" y="16193"/>
                  </a:lnTo>
                  <a:lnTo>
                    <a:pt x="2336719" y="17606"/>
                  </a:lnTo>
                  <a:lnTo>
                    <a:pt x="2391511" y="18859"/>
                  </a:lnTo>
                  <a:lnTo>
                    <a:pt x="2444991" y="19751"/>
                  </a:lnTo>
                  <a:lnTo>
                    <a:pt x="2496717" y="20080"/>
                  </a:lnTo>
                  <a:lnTo>
                    <a:pt x="2546249" y="19644"/>
                  </a:lnTo>
                  <a:lnTo>
                    <a:pt x="2593149" y="18240"/>
                  </a:lnTo>
                  <a:lnTo>
                    <a:pt x="2636977" y="15668"/>
                  </a:lnTo>
                  <a:lnTo>
                    <a:pt x="2684956" y="12838"/>
                  </a:lnTo>
                  <a:lnTo>
                    <a:pt x="2736916" y="11197"/>
                  </a:lnTo>
                  <a:lnTo>
                    <a:pt x="2791855" y="10542"/>
                  </a:lnTo>
                  <a:lnTo>
                    <a:pt x="2848775" y="10673"/>
                  </a:lnTo>
                  <a:lnTo>
                    <a:pt x="2906676" y="11385"/>
                  </a:lnTo>
                  <a:lnTo>
                    <a:pt x="2964557" y="12477"/>
                  </a:lnTo>
                  <a:lnTo>
                    <a:pt x="3021420" y="13747"/>
                  </a:lnTo>
                  <a:lnTo>
                    <a:pt x="3076265" y="14991"/>
                  </a:lnTo>
                  <a:lnTo>
                    <a:pt x="3128092" y="16007"/>
                  </a:lnTo>
                  <a:lnTo>
                    <a:pt x="3175901" y="16594"/>
                  </a:lnTo>
                  <a:lnTo>
                    <a:pt x="3218692" y="16549"/>
                  </a:lnTo>
                  <a:lnTo>
                    <a:pt x="3255467" y="15668"/>
                  </a:lnTo>
                  <a:lnTo>
                    <a:pt x="3254705" y="23796"/>
                  </a:lnTo>
                  <a:lnTo>
                    <a:pt x="3255086" y="27733"/>
                  </a:lnTo>
                  <a:lnTo>
                    <a:pt x="3255467" y="33956"/>
                  </a:lnTo>
                  <a:lnTo>
                    <a:pt x="3216374" y="34716"/>
                  </a:lnTo>
                  <a:lnTo>
                    <a:pt x="3171163" y="34943"/>
                  </a:lnTo>
                  <a:lnTo>
                    <a:pt x="3120898" y="34740"/>
                  </a:lnTo>
                  <a:lnTo>
                    <a:pt x="3066647" y="34212"/>
                  </a:lnTo>
                  <a:lnTo>
                    <a:pt x="3009474" y="33463"/>
                  </a:lnTo>
                  <a:lnTo>
                    <a:pt x="2950446" y="32597"/>
                  </a:lnTo>
                  <a:lnTo>
                    <a:pt x="2890627" y="31718"/>
                  </a:lnTo>
                  <a:lnTo>
                    <a:pt x="2831085" y="30930"/>
                  </a:lnTo>
                  <a:lnTo>
                    <a:pt x="2772885" y="30338"/>
                  </a:lnTo>
                  <a:lnTo>
                    <a:pt x="2717092" y="30046"/>
                  </a:lnTo>
                  <a:lnTo>
                    <a:pt x="2664773" y="30158"/>
                  </a:lnTo>
                  <a:lnTo>
                    <a:pt x="2616993" y="30777"/>
                  </a:lnTo>
                  <a:lnTo>
                    <a:pt x="2574818" y="32008"/>
                  </a:lnTo>
                  <a:lnTo>
                    <a:pt x="2539314" y="33956"/>
                  </a:lnTo>
                  <a:lnTo>
                    <a:pt x="2505914" y="35586"/>
                  </a:lnTo>
                  <a:lnTo>
                    <a:pt x="2429882" y="35335"/>
                  </a:lnTo>
                  <a:lnTo>
                    <a:pt x="2387439" y="33956"/>
                  </a:lnTo>
                  <a:lnTo>
                    <a:pt x="2342169" y="32075"/>
                  </a:lnTo>
                  <a:lnTo>
                    <a:pt x="2294169" y="29944"/>
                  </a:lnTo>
                  <a:lnTo>
                    <a:pt x="2243531" y="27812"/>
                  </a:lnTo>
                  <a:lnTo>
                    <a:pt x="2190350" y="25932"/>
                  </a:lnTo>
                  <a:lnTo>
                    <a:pt x="2134722" y="24553"/>
                  </a:lnTo>
                  <a:lnTo>
                    <a:pt x="2076739" y="23926"/>
                  </a:lnTo>
                  <a:lnTo>
                    <a:pt x="2016498" y="24302"/>
                  </a:lnTo>
                  <a:lnTo>
                    <a:pt x="1954091" y="25932"/>
                  </a:lnTo>
                  <a:lnTo>
                    <a:pt x="1889614" y="29066"/>
                  </a:lnTo>
                  <a:lnTo>
                    <a:pt x="1823161" y="33956"/>
                  </a:lnTo>
                  <a:lnTo>
                    <a:pt x="1755167" y="39361"/>
                  </a:lnTo>
                  <a:lnTo>
                    <a:pt x="1695419" y="43109"/>
                  </a:lnTo>
                  <a:lnTo>
                    <a:pt x="1642482" y="45407"/>
                  </a:lnTo>
                  <a:lnTo>
                    <a:pt x="1594923" y="46461"/>
                  </a:lnTo>
                  <a:lnTo>
                    <a:pt x="1551306" y="46477"/>
                  </a:lnTo>
                  <a:lnTo>
                    <a:pt x="1510197" y="45661"/>
                  </a:lnTo>
                  <a:lnTo>
                    <a:pt x="1470162" y="44219"/>
                  </a:lnTo>
                  <a:lnTo>
                    <a:pt x="1429765" y="42357"/>
                  </a:lnTo>
                  <a:lnTo>
                    <a:pt x="1387573" y="40280"/>
                  </a:lnTo>
                  <a:lnTo>
                    <a:pt x="1342151" y="38196"/>
                  </a:lnTo>
                  <a:lnTo>
                    <a:pt x="1292064" y="36310"/>
                  </a:lnTo>
                  <a:lnTo>
                    <a:pt x="1235878" y="34828"/>
                  </a:lnTo>
                  <a:lnTo>
                    <a:pt x="1172159" y="33956"/>
                  </a:lnTo>
                  <a:lnTo>
                    <a:pt x="1133587" y="33803"/>
                  </a:lnTo>
                  <a:lnTo>
                    <a:pt x="1094660" y="33886"/>
                  </a:lnTo>
                  <a:lnTo>
                    <a:pt x="1055269" y="34174"/>
                  </a:lnTo>
                  <a:lnTo>
                    <a:pt x="1015303" y="34634"/>
                  </a:lnTo>
                  <a:lnTo>
                    <a:pt x="974652" y="35236"/>
                  </a:lnTo>
                  <a:lnTo>
                    <a:pt x="933205" y="35946"/>
                  </a:lnTo>
                  <a:lnTo>
                    <a:pt x="890853" y="36734"/>
                  </a:lnTo>
                  <a:lnTo>
                    <a:pt x="847486" y="37567"/>
                  </a:lnTo>
                  <a:lnTo>
                    <a:pt x="802993" y="38415"/>
                  </a:lnTo>
                  <a:lnTo>
                    <a:pt x="757264" y="39244"/>
                  </a:lnTo>
                  <a:lnTo>
                    <a:pt x="710189" y="40024"/>
                  </a:lnTo>
                  <a:lnTo>
                    <a:pt x="661658" y="40723"/>
                  </a:lnTo>
                  <a:lnTo>
                    <a:pt x="611560" y="41308"/>
                  </a:lnTo>
                  <a:lnTo>
                    <a:pt x="559786" y="41749"/>
                  </a:lnTo>
                  <a:lnTo>
                    <a:pt x="506226" y="42013"/>
                  </a:lnTo>
                  <a:lnTo>
                    <a:pt x="450768" y="42068"/>
                  </a:lnTo>
                  <a:lnTo>
                    <a:pt x="393304" y="41884"/>
                  </a:lnTo>
                  <a:lnTo>
                    <a:pt x="333722" y="41427"/>
                  </a:lnTo>
                  <a:lnTo>
                    <a:pt x="271914" y="40667"/>
                  </a:lnTo>
                  <a:lnTo>
                    <a:pt x="207767" y="39572"/>
                  </a:lnTo>
                  <a:lnTo>
                    <a:pt x="141174" y="38110"/>
                  </a:lnTo>
                  <a:lnTo>
                    <a:pt x="72022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8" y="2790573"/>
            <a:ext cx="3216911" cy="2624307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dense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index,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 an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index</a:t>
            </a:r>
            <a:r>
              <a:rPr sz="2200" spc="-15" dirty="0">
                <a:latin typeface="Calibri"/>
                <a:cs typeface="Calibri"/>
              </a:rPr>
              <a:t> record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every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search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key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database.</a:t>
            </a:r>
            <a:endParaRPr sz="2200">
              <a:latin typeface="Calibri"/>
              <a:cs typeface="Calibri"/>
            </a:endParaRPr>
          </a:p>
          <a:p>
            <a:pPr marL="240665" marR="208279" indent="-228600">
              <a:lnSpc>
                <a:spcPts val="2380"/>
              </a:lnSpc>
              <a:spcBef>
                <a:spcPts val="10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This </a:t>
            </a:r>
            <a:r>
              <a:rPr sz="2200" spc="-20" dirty="0">
                <a:latin typeface="Calibri"/>
                <a:cs typeface="Calibri"/>
              </a:rPr>
              <a:t>makes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searching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faster </a:t>
            </a:r>
            <a:r>
              <a:rPr sz="2200" spc="-10" dirty="0">
                <a:latin typeface="Calibri"/>
                <a:cs typeface="Calibri"/>
              </a:rPr>
              <a:t>but requires more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space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store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index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records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itself.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508" y="640080"/>
            <a:ext cx="655929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310278"/>
            <a:ext cx="34688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0000"/>
                </a:solidFill>
              </a:rPr>
              <a:t>Sparse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Index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14302" y="1280287"/>
            <a:ext cx="4946015" cy="480182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marR="97155" indent="-228600">
              <a:lnSpc>
                <a:spcPct val="7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libri"/>
                <a:cs typeface="Calibri"/>
              </a:rPr>
              <a:t>It </a:t>
            </a:r>
            <a:r>
              <a:rPr sz="1900" spc="-10" dirty="0">
                <a:latin typeface="Calibri"/>
                <a:cs typeface="Calibri"/>
              </a:rPr>
              <a:t>is </a:t>
            </a:r>
            <a:r>
              <a:rPr sz="1900" spc="-5" dirty="0">
                <a:latin typeface="Calibri"/>
                <a:cs typeface="Calibri"/>
              </a:rPr>
              <a:t>an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record</a:t>
            </a:r>
            <a:r>
              <a:rPr sz="1900" spc="-5" dirty="0">
                <a:latin typeface="Calibri"/>
                <a:cs typeface="Calibri"/>
              </a:rPr>
              <a:t> that </a:t>
            </a:r>
            <a:r>
              <a:rPr sz="1900" spc="-10" dirty="0">
                <a:latin typeface="Calibri"/>
                <a:cs typeface="Calibri"/>
              </a:rPr>
              <a:t>appears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10" dirty="0">
                <a:latin typeface="Calibri"/>
                <a:cs typeface="Calibri"/>
              </a:rPr>
              <a:t>only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some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values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file.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marR="175895" indent="-228600">
              <a:lnSpc>
                <a:spcPct val="70000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15" dirty="0">
                <a:latin typeface="Calibri"/>
                <a:cs typeface="Calibri"/>
              </a:rPr>
              <a:t>Sparse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helps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you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to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resolve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issues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dense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Indexing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DBMS.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marR="5080" indent="-228600">
              <a:lnSpc>
                <a:spcPct val="7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this method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10" dirty="0">
                <a:latin typeface="Calibri"/>
                <a:cs typeface="Calibri"/>
              </a:rPr>
              <a:t>indexing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technique,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range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of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columns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stores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same </a:t>
            </a: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block 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address,</a:t>
            </a:r>
            <a:r>
              <a:rPr sz="1900" spc="-5" dirty="0">
                <a:latin typeface="Calibri"/>
                <a:cs typeface="Calibri"/>
              </a:rPr>
              <a:t> and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when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needs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to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retrieved, 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block address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will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be </a:t>
            </a:r>
            <a:r>
              <a:rPr sz="1900" spc="-15" dirty="0">
                <a:latin typeface="Calibri"/>
                <a:cs typeface="Calibri"/>
              </a:rPr>
              <a:t>fetched.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marR="155575" indent="-228600">
              <a:lnSpc>
                <a:spcPct val="70000"/>
              </a:lnSpc>
              <a:spcBef>
                <a:spcPts val="12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35" dirty="0">
                <a:latin typeface="Calibri"/>
                <a:cs typeface="Calibri"/>
              </a:rPr>
              <a:t>However,</a:t>
            </a:r>
            <a:r>
              <a:rPr sz="1900" spc="4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sparse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stores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records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only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some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search-key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values.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marR="91440" indent="-228600">
              <a:lnSpc>
                <a:spcPct val="70000"/>
              </a:lnSpc>
              <a:spcBef>
                <a:spcPts val="12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Calibri"/>
                <a:cs typeface="Calibri"/>
              </a:rPr>
              <a:t>It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needs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less space, less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maintenance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overhead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</a:t>
            </a:r>
            <a:r>
              <a:rPr sz="1900" spc="-5" dirty="0">
                <a:latin typeface="Calibri"/>
                <a:cs typeface="Calibri"/>
              </a:rPr>
              <a:t> insertion,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and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deletions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but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It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is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slower 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compared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to</a:t>
            </a:r>
            <a:r>
              <a:rPr sz="1900" spc="-5" dirty="0">
                <a:latin typeface="Calibri"/>
                <a:cs typeface="Calibri"/>
              </a:rPr>
              <a:t> the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dense </a:t>
            </a:r>
            <a:r>
              <a:rPr sz="1900" spc="-10" dirty="0">
                <a:latin typeface="Calibri"/>
                <a:cs typeface="Calibri"/>
              </a:rPr>
              <a:t>Index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10" dirty="0">
                <a:latin typeface="Calibri"/>
                <a:cs typeface="Calibri"/>
              </a:rPr>
              <a:t>locating 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records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" y="4600955"/>
            <a:ext cx="1014095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9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9693" y="1604776"/>
            <a:ext cx="314401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primary index is an ordered file whose records are of fixed length with two </a:t>
            </a:r>
            <a:r>
              <a:rPr lang="en-US" dirty="0" smtClean="0"/>
              <a:t>fields.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first field is of the same data type as the ordering key field—called the primary key—of the data file, 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/>
              <a:t>the second field is a pointer to a disk block (a block address).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one index entry (or index record) in the index file for each block in the data file.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index entry has the value of the </a:t>
            </a:r>
            <a:r>
              <a:rPr lang="en-US" dirty="0" smtClean="0"/>
              <a:t>primary </a:t>
            </a:r>
            <a:r>
              <a:rPr lang="en-US" dirty="0"/>
              <a:t>key field for the first record in a block and a pointer to that block as its two field values. </a:t>
            </a:r>
          </a:p>
          <a:p>
            <a:r>
              <a:rPr lang="en-US" dirty="0" smtClean="0"/>
              <a:t>We </a:t>
            </a:r>
            <a:r>
              <a:rPr lang="en-US" dirty="0"/>
              <a:t>will refer to the two field values of index entry </a:t>
            </a:r>
            <a:r>
              <a:rPr lang="en-US" dirty="0" err="1"/>
              <a:t>i</a:t>
            </a:r>
            <a:r>
              <a:rPr lang="en-US" dirty="0"/>
              <a:t> as </a:t>
            </a:r>
            <a:r>
              <a:rPr lang="en-US" dirty="0" smtClean="0"/>
              <a:t>&lt;K(</a:t>
            </a:r>
            <a:r>
              <a:rPr lang="en-US" dirty="0" err="1" smtClean="0"/>
              <a:t>i</a:t>
            </a:r>
            <a:r>
              <a:rPr lang="en-US" dirty="0" smtClean="0"/>
              <a:t>),P(</a:t>
            </a:r>
            <a:r>
              <a:rPr lang="en-US" dirty="0" err="1" smtClean="0"/>
              <a:t>i</a:t>
            </a:r>
            <a:r>
              <a:rPr lang="en-US" dirty="0" smtClean="0"/>
              <a:t>)&gt;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9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876800" cy="4590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create a primary index on the </a:t>
            </a:r>
            <a:r>
              <a:rPr lang="en-US" dirty="0" smtClean="0"/>
              <a:t>ordered, </a:t>
            </a:r>
            <a:r>
              <a:rPr lang="en-US" dirty="0"/>
              <a:t>we use the Name field as primary key, because that is the ordering key field of the file (assuming that each value of Name is unique).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entry in the index has a Name value and a pointer. The first three index entries are as follows: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90599"/>
            <a:ext cx="56673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29324"/>
            <a:ext cx="2886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3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sz="2400" dirty="0" smtClean="0"/>
              <a:t>Sometimes </a:t>
            </a:r>
            <a:r>
              <a:rPr lang="en-US" sz="2400" dirty="0"/>
              <a:t>the index is created on non-primary key columns which may not be unique for each record.</a:t>
            </a:r>
          </a:p>
          <a:p>
            <a:pPr fontAlgn="base"/>
            <a:r>
              <a:rPr lang="en-US" sz="2400" dirty="0"/>
              <a:t>In this case, to identify the record faster, we will group two or more columns to get the unique value and create index out of them. </a:t>
            </a:r>
            <a:endParaRPr lang="en-US" sz="2400" dirty="0" smtClean="0"/>
          </a:p>
          <a:p>
            <a:pPr fontAlgn="base"/>
            <a:r>
              <a:rPr lang="en-US" sz="2400" dirty="0" smtClean="0"/>
              <a:t>This </a:t>
            </a:r>
            <a:r>
              <a:rPr lang="en-US" sz="2400" dirty="0"/>
              <a:t>method is called a clustering index</a:t>
            </a:r>
            <a:r>
              <a:rPr lang="en-US" sz="2400" dirty="0" smtClean="0"/>
              <a:t>.</a:t>
            </a:r>
          </a:p>
          <a:p>
            <a:pPr fontAlgn="base"/>
            <a:r>
              <a:rPr lang="en-US" sz="2400" dirty="0"/>
              <a:t>A clustered index can be defined as an ordered data file.</a:t>
            </a:r>
          </a:p>
          <a:p>
            <a:pPr fontAlgn="base"/>
            <a:r>
              <a:rPr lang="en-US" sz="2400" dirty="0"/>
              <a:t>The records which have similar characteristics are grouped, and indexes are created for these group.</a:t>
            </a:r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 smtClean="0"/>
              <a:t>Ordered </a:t>
            </a:r>
            <a:r>
              <a:rPr lang="en-US" sz="2400" dirty="0"/>
              <a:t>file with two fields</a:t>
            </a:r>
            <a:endParaRPr lang="en-US" sz="1600" dirty="0"/>
          </a:p>
          <a:p>
            <a:pPr lvl="1" fontAlgn="base"/>
            <a:r>
              <a:rPr lang="en-US" dirty="0"/>
              <a:t>Same type as clustering field</a:t>
            </a:r>
            <a:endParaRPr lang="en-US" sz="1200" dirty="0"/>
          </a:p>
          <a:p>
            <a:pPr lvl="1" fontAlgn="base"/>
            <a:r>
              <a:rPr lang="en-US" dirty="0"/>
              <a:t>Disk block </a:t>
            </a:r>
            <a:r>
              <a:rPr lang="en-US" dirty="0" smtClean="0"/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19457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Difference between Cluster and Non-cluster Index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59532"/>
            <a:ext cx="5762625" cy="4555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0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05000"/>
            <a:ext cx="5038725" cy="363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94562"/>
            <a:ext cx="4067175" cy="361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146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Secondary/Non-cluster Indexing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90807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8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607251"/>
            <a:ext cx="27406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Ind</a:t>
            </a:r>
            <a:r>
              <a:rPr sz="4400" spc="-60" dirty="0">
                <a:solidFill>
                  <a:srgbClr val="000000"/>
                </a:solidFill>
              </a:rPr>
              <a:t>e</a:t>
            </a:r>
            <a:r>
              <a:rPr sz="4400" spc="-5" dirty="0">
                <a:solidFill>
                  <a:srgbClr val="000000"/>
                </a:solidFill>
              </a:rPr>
              <a:t>xing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16942" y="1737107"/>
            <a:ext cx="10354945" cy="4410438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41300" marR="100965" indent="-228600">
              <a:lnSpc>
                <a:spcPct val="7000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SQL index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lookup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table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finding</a:t>
            </a:r>
            <a:r>
              <a:rPr sz="2600" spc="-15" dirty="0">
                <a:latin typeface="Calibri"/>
                <a:cs typeface="Calibri"/>
              </a:rPr>
              <a:t> records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users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search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frequently.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index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small, </a:t>
            </a:r>
            <a:r>
              <a:rPr sz="2600" spc="-15" dirty="0">
                <a:latin typeface="Calibri"/>
                <a:cs typeface="Calibri"/>
              </a:rPr>
              <a:t>fast,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optimized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lookups.</a:t>
            </a:r>
            <a:endParaRPr sz="2600" dirty="0">
              <a:latin typeface="Calibri"/>
              <a:cs typeface="Calibri"/>
            </a:endParaRPr>
          </a:p>
          <a:p>
            <a:pPr marL="241300" marR="647065" indent="-228600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It is </a:t>
            </a:r>
            <a:r>
              <a:rPr sz="2600" spc="-5" dirty="0">
                <a:latin typeface="Calibri"/>
                <a:cs typeface="Calibri"/>
              </a:rPr>
              <a:t>very useful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connecting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relational tables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searching </a:t>
            </a:r>
            <a:r>
              <a:rPr sz="2600" spc="-10" dirty="0">
                <a:latin typeface="Calibri"/>
                <a:cs typeface="Calibri"/>
              </a:rPr>
              <a:t>large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tables.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Simply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put,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 </a:t>
            </a:r>
            <a:r>
              <a:rPr sz="2600" spc="-10" dirty="0">
                <a:latin typeface="Calibri"/>
                <a:cs typeface="Calibri"/>
              </a:rPr>
              <a:t>index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a </a:t>
            </a:r>
            <a:r>
              <a:rPr sz="2600" spc="-10" dirty="0">
                <a:latin typeface="Calibri"/>
                <a:cs typeface="Calibri"/>
              </a:rPr>
              <a:t>pointer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</a:t>
            </a:r>
            <a:r>
              <a:rPr sz="2600" dirty="0">
                <a:latin typeface="Calibri"/>
                <a:cs typeface="Calibri"/>
              </a:rPr>
              <a:t> in a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table.</a:t>
            </a:r>
            <a:endParaRPr sz="2600" dirty="0">
              <a:latin typeface="Calibri"/>
              <a:cs typeface="Calibri"/>
            </a:endParaRPr>
          </a:p>
          <a:p>
            <a:pPr marL="241300" marR="5080" indent="-228600">
              <a:lnSpc>
                <a:spcPct val="701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index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helps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speed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up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SELECT</a:t>
            </a:r>
            <a:r>
              <a:rPr sz="2600" b="1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queries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WHERE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clauses,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it </a:t>
            </a:r>
            <a:r>
              <a:rPr sz="2600" spc="-10" dirty="0">
                <a:latin typeface="Calibri"/>
                <a:cs typeface="Calibri"/>
              </a:rPr>
              <a:t>slows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down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data</a:t>
            </a:r>
            <a:r>
              <a:rPr sz="2600" dirty="0">
                <a:latin typeface="Calibri"/>
                <a:cs typeface="Calibri"/>
              </a:rPr>
              <a:t> input,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b="1" spc="-45" dirty="0">
                <a:latin typeface="Calibri"/>
                <a:cs typeface="Calibri"/>
              </a:rPr>
              <a:t>UPDATE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INSERT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statements.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spc="-15" dirty="0">
                <a:latin typeface="Calibri"/>
                <a:cs typeface="Calibri"/>
              </a:rPr>
              <a:t>Indexes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can</a:t>
            </a:r>
            <a:r>
              <a:rPr sz="2600" b="1" dirty="0">
                <a:latin typeface="Calibri"/>
                <a:cs typeface="Calibri"/>
              </a:rPr>
              <a:t> be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created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or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dropped</a:t>
            </a:r>
            <a:r>
              <a:rPr sz="2600" b="1" spc="2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with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no </a:t>
            </a:r>
            <a:r>
              <a:rPr sz="2600" b="1" spc="-15" dirty="0">
                <a:latin typeface="Calibri"/>
                <a:cs typeface="Calibri"/>
              </a:rPr>
              <a:t>effect</a:t>
            </a:r>
            <a:r>
              <a:rPr sz="2600" b="1" spc="1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on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the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data.</a:t>
            </a:r>
            <a:endParaRPr sz="2600" dirty="0">
              <a:latin typeface="Calibri"/>
              <a:cs typeface="Calibri"/>
            </a:endParaRPr>
          </a:p>
          <a:p>
            <a:pPr marL="241300" marR="143510" indent="-228600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SQL Server </a:t>
            </a:r>
            <a:r>
              <a:rPr sz="2600" spc="-5" dirty="0">
                <a:latin typeface="Calibri"/>
                <a:cs typeface="Calibri"/>
              </a:rPr>
              <a:t>supports </a:t>
            </a:r>
            <a:r>
              <a:rPr sz="2600" spc="-15" dirty="0">
                <a:latin typeface="Calibri"/>
                <a:cs typeface="Calibri"/>
              </a:rPr>
              <a:t>several </a:t>
            </a:r>
            <a:r>
              <a:rPr sz="2600" dirty="0">
                <a:latin typeface="Calibri"/>
                <a:cs typeface="Calibri"/>
              </a:rPr>
              <a:t>types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15" dirty="0">
                <a:latin typeface="Calibri"/>
                <a:cs typeface="Calibri"/>
              </a:rPr>
              <a:t>indexes </a:t>
            </a:r>
            <a:r>
              <a:rPr sz="2600" spc="-5" dirty="0">
                <a:latin typeface="Calibri"/>
                <a:cs typeface="Calibri"/>
              </a:rPr>
              <a:t>but one of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most common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 the</a:t>
            </a:r>
            <a:r>
              <a:rPr sz="2600" spc="-10" dirty="0">
                <a:latin typeface="Calibri"/>
                <a:cs typeface="Calibri"/>
              </a:rPr>
              <a:t> clustered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index.</a:t>
            </a:r>
            <a:endParaRPr sz="2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This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index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automatically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created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with a primary </a:t>
            </a:r>
            <a:r>
              <a:rPr sz="2600" spc="-65" dirty="0">
                <a:latin typeface="Calibri"/>
                <a:cs typeface="Calibri"/>
              </a:rPr>
              <a:t>key.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613004"/>
            <a:ext cx="87566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dirty="0" err="1" smtClean="0"/>
              <a:t>Cntd</a:t>
            </a:r>
            <a:r>
              <a:rPr lang="en-US" sz="4400" dirty="0" smtClean="0"/>
              <a:t>.. 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16940" y="1764541"/>
            <a:ext cx="9914891" cy="393761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marR="208279" indent="-228600">
              <a:lnSpc>
                <a:spcPct val="70000"/>
              </a:lnSpc>
              <a:spcBef>
                <a:spcPts val="8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secondary </a:t>
            </a:r>
            <a:r>
              <a:rPr sz="2000" spc="-5" dirty="0">
                <a:latin typeface="Calibri"/>
                <a:cs typeface="Calibri"/>
              </a:rPr>
              <a:t>Index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DBMS </a:t>
            </a:r>
            <a:r>
              <a:rPr sz="2000" dirty="0">
                <a:latin typeface="Calibri"/>
                <a:cs typeface="Calibri"/>
              </a:rPr>
              <a:t>can be </a:t>
            </a:r>
            <a:r>
              <a:rPr sz="2000" spc="-10" dirty="0">
                <a:latin typeface="Calibri"/>
                <a:cs typeface="Calibri"/>
              </a:rPr>
              <a:t>generated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field </a:t>
            </a:r>
            <a:r>
              <a:rPr sz="2000" dirty="0">
                <a:latin typeface="Calibri"/>
                <a:cs typeface="Calibri"/>
              </a:rPr>
              <a:t>which has a unique </a:t>
            </a:r>
            <a:r>
              <a:rPr sz="2000" spc="-5" dirty="0">
                <a:latin typeface="Calibri"/>
                <a:cs typeface="Calibri"/>
              </a:rPr>
              <a:t>value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record,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should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candidate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key.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also known as a </a:t>
            </a:r>
            <a:r>
              <a:rPr sz="2000" spc="-10" dirty="0">
                <a:latin typeface="Calibri"/>
                <a:cs typeface="Calibri"/>
              </a:rPr>
              <a:t>non-clustering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grows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fetching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address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itself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becomes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slower.</a:t>
            </a:r>
            <a:endParaRPr sz="2000">
              <a:latin typeface="Calibri"/>
              <a:cs typeface="Calibri"/>
            </a:endParaRPr>
          </a:p>
          <a:p>
            <a:pPr marL="241300" marR="669290" indent="-228600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sparse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</a:t>
            </a:r>
            <a:r>
              <a:rPr sz="2000" spc="-5" dirty="0">
                <a:latin typeface="Calibri"/>
                <a:cs typeface="Calibri"/>
              </a:rPr>
              <a:t> will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efficient.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9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overcome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secondary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indexing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introduced.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 secondary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indexing,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reduce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mapping,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another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level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indexing</a:t>
            </a:r>
            <a:r>
              <a:rPr sz="2000" dirty="0">
                <a:latin typeface="Calibri"/>
                <a:cs typeface="Calibri"/>
              </a:rPr>
              <a:t> is </a:t>
            </a:r>
            <a:r>
              <a:rPr sz="2000" spc="-5" dirty="0">
                <a:latin typeface="Calibri"/>
                <a:cs typeface="Calibri"/>
              </a:rPr>
              <a:t>introduced.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039"/>
              </a:lnSpc>
              <a:spcBef>
                <a:spcPts val="2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In this method,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huge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range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columns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selected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initially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</a:t>
            </a:r>
            <a:r>
              <a:rPr sz="2000" spc="-15" dirty="0">
                <a:latin typeface="Calibri"/>
                <a:cs typeface="Calibri"/>
              </a:rPr>
              <a:t> size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first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level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becomes small.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Then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range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further divided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into</a:t>
            </a:r>
            <a:r>
              <a:rPr sz="2000" spc="-5" dirty="0">
                <a:latin typeface="Calibri"/>
                <a:cs typeface="Calibri"/>
              </a:rPr>
              <a:t> smaller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ranges.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first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level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stored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primary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memory,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address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fetch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faster.</a:t>
            </a:r>
            <a:endParaRPr sz="2000">
              <a:latin typeface="Calibri"/>
              <a:cs typeface="Calibri"/>
            </a:endParaRPr>
          </a:p>
          <a:p>
            <a:pPr marL="241300" marR="239395" indent="-228600">
              <a:lnSpc>
                <a:spcPct val="7000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level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actual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stored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secondary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 </a:t>
            </a:r>
            <a:r>
              <a:rPr sz="2000" spc="-5" dirty="0">
                <a:latin typeface="Calibri"/>
                <a:cs typeface="Calibri"/>
              </a:rPr>
              <a:t>(hard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disk).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45243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0" y="5181600"/>
            <a:ext cx="5924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5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index on key-attribute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844067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8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index on </a:t>
            </a:r>
            <a:r>
              <a:rPr lang="en-US" dirty="0" smtClean="0"/>
              <a:t>non-key attribute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6934200" cy="94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743200"/>
            <a:ext cx="2057400" cy="288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14" y="2599515"/>
            <a:ext cx="2004686" cy="310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65068"/>
            <a:ext cx="4099930" cy="299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1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8417536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93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NonClustered</a:t>
            </a:r>
            <a:r>
              <a:rPr lang="en-US" dirty="0" smtClean="0"/>
              <a:t> Index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8001000" cy="465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7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91371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92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Multilevel 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records comprise search-key values and data pointers. </a:t>
            </a:r>
            <a:endParaRPr lang="en-US" dirty="0" smtClean="0"/>
          </a:p>
          <a:p>
            <a:r>
              <a:rPr lang="en-US" dirty="0" smtClean="0"/>
              <a:t>Multilevel </a:t>
            </a:r>
            <a:r>
              <a:rPr lang="en-US" dirty="0"/>
              <a:t>index is stored on the disk along with the actual database files.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the size of the database grows, so does the size of the indices.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an immense need to keep the index records in the main memory so as to speed up the search operations.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single-level index is used, then a large size index cannot be kept in memory which leads to multiple disk accesses.</a:t>
            </a:r>
          </a:p>
          <a:p>
            <a:r>
              <a:rPr lang="en-US" dirty="0"/>
              <a:t>Multi-level Index helps in breaking down the index into several smaller indices in order to make the outermost level so small that it can be saved in a single disk block, which can easily be accommodated anywhere in the main memory.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45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https://lh7-us.googleusercontent.com/CXAxgFSejxz6D2JAjP2oJCtRmK5nCBCTPOgrahPubNDTmJrN-iFeZnWG4ff0rX9J9lzU0urhCuHkJt7cFlrdvXEo1POG-kzt2iGTdp7oWZZIHtzVTzagT_uh9Os4_tHSNnc1w70Qev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04037"/>
            <a:ext cx="6267450" cy="59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19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multilevel indexing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https://lh7-us.googleusercontent.com/akiIFQlc2BSgCwZ8djx9kP8sD_mM4cbhcj_5r5Wk72y3uWe9oy3CVb6f5Iv7GmBvMxvCgaOoMx--3Xg94HiH7Tqyc18dtql7H6XU9GmqdsXyNETYFmaxP9mEq8FD9KjtVB84o7xp9OL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57400"/>
            <a:ext cx="6050317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5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Indexing in DBMS?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Suppose, we want to search record of student whose roll no. is 525 from 1000 records in a table.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600" y="1752600"/>
            <a:ext cx="4238625" cy="4361688"/>
          </a:xfrm>
        </p:spPr>
        <p:txBody>
          <a:bodyPr/>
          <a:lstStyle/>
          <a:p>
            <a:r>
              <a:rPr lang="en-US" dirty="0" smtClean="0"/>
              <a:t>Query: select * from student where </a:t>
            </a:r>
            <a:r>
              <a:rPr lang="en-US" dirty="0" err="1" smtClean="0"/>
              <a:t>rollno</a:t>
            </a:r>
            <a:r>
              <a:rPr lang="en-US" dirty="0" smtClean="0"/>
              <a:t>=525;</a:t>
            </a:r>
          </a:p>
          <a:p>
            <a:r>
              <a:rPr lang="en-US" dirty="0" smtClean="0"/>
              <a:t>It will search 524 records in a table then we get 525</a:t>
            </a:r>
            <a:r>
              <a:rPr lang="en-US" baseline="30000" dirty="0" smtClean="0"/>
              <a:t>th</a:t>
            </a:r>
            <a:r>
              <a:rPr lang="en-US" dirty="0" smtClean="0"/>
              <a:t> record.</a:t>
            </a:r>
          </a:p>
          <a:p>
            <a:r>
              <a:rPr lang="en-US" dirty="0" smtClean="0"/>
              <a:t>Time consuming</a:t>
            </a:r>
            <a:endParaRPr lang="en-US" dirty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4314824" cy="276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3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B-Tree is known as a self-balancing tree as its nodes are sorted in the </a:t>
            </a:r>
            <a:r>
              <a:rPr lang="en-US" dirty="0" err="1"/>
              <a:t>inorder</a:t>
            </a:r>
            <a:r>
              <a:rPr lang="en-US" dirty="0"/>
              <a:t> traversal.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B-tree, a node can have more than two children. </a:t>
            </a:r>
            <a:endParaRPr lang="en-US" dirty="0" smtClean="0"/>
          </a:p>
          <a:p>
            <a:r>
              <a:rPr lang="en-US" dirty="0" smtClean="0"/>
              <a:t>B-tree </a:t>
            </a:r>
            <a:r>
              <a:rPr lang="en-US" dirty="0"/>
              <a:t>has a height of </a:t>
            </a:r>
            <a:r>
              <a:rPr lang="en-US" dirty="0" err="1"/>
              <a:t>logM</a:t>
            </a:r>
            <a:r>
              <a:rPr lang="en-US" dirty="0"/>
              <a:t> N (Where ‘M’ is the order of tree and N is the number of nodes).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the height is adjusted automatically at each update. In the B-tree data is sorted in a specific order, with the lowest value on the left and the highest value on the right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419600"/>
            <a:ext cx="3514725" cy="181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723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structure of node in </a:t>
            </a:r>
            <a:r>
              <a:rPr lang="en-US" dirty="0" err="1" smtClean="0"/>
              <a:t>Btree</a:t>
            </a:r>
            <a:r>
              <a:rPr lang="en-US" dirty="0" smtClean="0"/>
              <a:t> is same at all level. (</a:t>
            </a:r>
            <a:r>
              <a:rPr lang="en-US" dirty="0" err="1" smtClean="0"/>
              <a:t>root,intemediate,leaf</a:t>
            </a:r>
            <a:r>
              <a:rPr lang="en-US" dirty="0" smtClean="0"/>
              <a:t>)</a:t>
            </a:r>
          </a:p>
          <a:p>
            <a:r>
              <a:rPr lang="en-US" dirty="0" smtClean="0"/>
              <a:t>BP-Block Pointer</a:t>
            </a:r>
          </a:p>
          <a:p>
            <a:r>
              <a:rPr lang="en-US" dirty="0" smtClean="0"/>
              <a:t>K-key</a:t>
            </a:r>
          </a:p>
          <a:p>
            <a:r>
              <a:rPr lang="en-US" dirty="0" smtClean="0"/>
              <a:t>DP-Data Pointer</a:t>
            </a:r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Properties:</a:t>
            </a:r>
          </a:p>
          <a:p>
            <a:r>
              <a:rPr lang="en-US" dirty="0" smtClean="0"/>
              <a:t>If order of tree=m</a:t>
            </a:r>
          </a:p>
          <a:p>
            <a:r>
              <a:rPr lang="en-US" dirty="0" smtClean="0"/>
              <a:t>Max </a:t>
            </a:r>
            <a:r>
              <a:rPr lang="en-US" dirty="0" err="1" smtClean="0"/>
              <a:t>no.of</a:t>
            </a:r>
            <a:r>
              <a:rPr lang="en-US" dirty="0" smtClean="0"/>
              <a:t>  children =m</a:t>
            </a:r>
          </a:p>
          <a:p>
            <a:r>
              <a:rPr lang="en-US" dirty="0" smtClean="0"/>
              <a:t>Min </a:t>
            </a:r>
            <a:r>
              <a:rPr lang="en-US" dirty="0" err="1" smtClean="0"/>
              <a:t>no.of</a:t>
            </a:r>
            <a:r>
              <a:rPr lang="en-US" dirty="0" smtClean="0"/>
              <a:t> keys=m-1</a:t>
            </a:r>
          </a:p>
          <a:p>
            <a:r>
              <a:rPr lang="en-US" dirty="0" smtClean="0"/>
              <a:t>Min </a:t>
            </a:r>
            <a:r>
              <a:rPr lang="en-US" dirty="0" err="1"/>
              <a:t>no.of</a:t>
            </a:r>
            <a:r>
              <a:rPr lang="en-US" dirty="0"/>
              <a:t>  children </a:t>
            </a:r>
            <a:r>
              <a:rPr lang="en-US" dirty="0" smtClean="0"/>
              <a:t>= </a:t>
            </a:r>
            <a:endParaRPr lang="en-US" dirty="0"/>
          </a:p>
          <a:p>
            <a:r>
              <a:rPr lang="en-US" dirty="0" smtClean="0"/>
              <a:t>Min No. of keys=       - 1</a:t>
            </a:r>
          </a:p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40862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671887"/>
            <a:ext cx="485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191000"/>
            <a:ext cx="485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16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www.youtube.com/watch?v=KnXohGgIpQU</a:t>
            </a:r>
            <a:endParaRPr lang="en-IN" dirty="0" smtClean="0"/>
          </a:p>
          <a:p>
            <a:endParaRPr lang="en-US" dirty="0"/>
          </a:p>
          <a:p>
            <a:r>
              <a:rPr lang="en-IN"/>
              <a:t>https://www.youtube.com/watch?v=jpS8BLb8BgI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85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1600200"/>
            <a:ext cx="56959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49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</a:t>
            </a:r>
            <a:r>
              <a:rPr lang="en-IN" baseline="30000" dirty="0"/>
              <a:t>+</a:t>
            </a:r>
            <a:r>
              <a:rPr lang="en-IN" dirty="0"/>
              <a:t> </a:t>
            </a:r>
            <a:r>
              <a:rPr lang="en-IN" dirty="0" smtClean="0"/>
              <a:t>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</a:t>
            </a:r>
            <a:r>
              <a:rPr lang="en-US" baseline="30000" dirty="0"/>
              <a:t>+</a:t>
            </a:r>
            <a:r>
              <a:rPr lang="en-US" dirty="0"/>
              <a:t> tree is a balanced binary search tree that follows a multi-level index format.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leaf nodes of a B</a:t>
            </a:r>
            <a:r>
              <a:rPr lang="en-US" baseline="30000" dirty="0"/>
              <a:t>+</a:t>
            </a:r>
            <a:r>
              <a:rPr lang="en-US" dirty="0"/>
              <a:t> tree denote actual data pointers. </a:t>
            </a:r>
            <a:endParaRPr lang="en-US" dirty="0" smtClean="0"/>
          </a:p>
          <a:p>
            <a:r>
              <a:rPr lang="en-US" dirty="0" smtClean="0"/>
              <a:t>B</a:t>
            </a:r>
            <a:r>
              <a:rPr lang="en-US" baseline="30000" dirty="0"/>
              <a:t>+</a:t>
            </a:r>
            <a:r>
              <a:rPr lang="en-US" dirty="0"/>
              <a:t> tree ensures that all leaf nodes remain at the same height, thus balanced.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the leaf nodes are linked using a link list; therefore, a B</a:t>
            </a:r>
            <a:r>
              <a:rPr lang="en-US" baseline="30000" dirty="0"/>
              <a:t>+</a:t>
            </a:r>
            <a:r>
              <a:rPr lang="en-US" dirty="0"/>
              <a:t> tree can support random access as well as sequential access.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81400"/>
            <a:ext cx="4848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957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592038"/>
            <a:ext cx="426466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0" dirty="0">
                <a:solidFill>
                  <a:srgbClr val="000000"/>
                </a:solidFill>
              </a:rPr>
              <a:t>Create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spc="-15" dirty="0">
                <a:solidFill>
                  <a:srgbClr val="000000"/>
                </a:solidFill>
              </a:rPr>
              <a:t>index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16940" y="1730097"/>
            <a:ext cx="6858635" cy="419794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Calibri"/>
                <a:cs typeface="Calibri"/>
              </a:rPr>
              <a:t>Syntax: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9"/>
              </a:lnSpc>
              <a:spcBef>
                <a:spcPts val="275"/>
              </a:spcBef>
            </a:pPr>
            <a:r>
              <a:rPr sz="2000" spc="-30" dirty="0">
                <a:latin typeface="Calibri"/>
                <a:cs typeface="Calibri"/>
              </a:rPr>
              <a:t>CREATE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index_name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9"/>
              </a:lnSpc>
            </a:pPr>
            <a:r>
              <a:rPr sz="2000" spc="5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table_name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i="1" spc="-5" dirty="0">
                <a:latin typeface="Calibri"/>
                <a:cs typeface="Calibri"/>
              </a:rPr>
              <a:t>column1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column2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...);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latin typeface="Calibri"/>
                <a:cs typeface="Calibri"/>
              </a:rPr>
              <a:t>CREATE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Duplicate</a:t>
            </a:r>
            <a:r>
              <a:rPr sz="2000" spc="-5" dirty="0">
                <a:latin typeface="Calibri"/>
                <a:cs typeface="Calibri"/>
              </a:rPr>
              <a:t> values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dirty="0">
                <a:latin typeface="Calibri"/>
                <a:cs typeface="Calibri"/>
              </a:rPr>
              <a:t> not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allowed.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Calibri"/>
                <a:cs typeface="Calibri"/>
              </a:rPr>
              <a:t>Syntax: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9"/>
              </a:lnSpc>
              <a:spcBef>
                <a:spcPts val="275"/>
              </a:spcBef>
            </a:pPr>
            <a:r>
              <a:rPr sz="2000" spc="-30" dirty="0">
                <a:latin typeface="Calibri"/>
                <a:cs typeface="Calibri"/>
              </a:rPr>
              <a:t>CREATE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UNIQUE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index_name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ts val="2039"/>
              </a:lnSpc>
            </a:pPr>
            <a:r>
              <a:rPr sz="2000" spc="5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table_name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i="1" spc="-5" dirty="0">
                <a:latin typeface="Calibri"/>
                <a:cs typeface="Calibri"/>
              </a:rPr>
              <a:t>column1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column2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...);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DROP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DROP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statement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delete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index</a:t>
            </a:r>
            <a:r>
              <a:rPr sz="2000" dirty="0">
                <a:latin typeface="Calibri"/>
                <a:cs typeface="Calibri"/>
              </a:rPr>
              <a:t> 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table.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80"/>
              </a:spcBef>
            </a:pPr>
            <a:r>
              <a:rPr sz="2000" spc="-30" dirty="0">
                <a:latin typeface="Calibri"/>
                <a:cs typeface="Calibri"/>
              </a:rPr>
              <a:t>ALTER TABLE </a:t>
            </a:r>
            <a:r>
              <a:rPr sz="2000" i="1" spc="-5" dirty="0">
                <a:latin typeface="Calibri"/>
                <a:cs typeface="Calibri"/>
              </a:rPr>
              <a:t>table_name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DROP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index_name</a:t>
            </a:r>
            <a:r>
              <a:rPr sz="2000" spc="-5" dirty="0">
                <a:latin typeface="Calibri"/>
                <a:cs typeface="Calibri"/>
              </a:rPr>
              <a:t>;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447800"/>
            <a:ext cx="4265408" cy="162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800" y="3730734"/>
            <a:ext cx="3895605" cy="104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09750"/>
            <a:ext cx="82391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5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41" y="755476"/>
            <a:ext cx="50387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22526"/>
            <a:ext cx="49720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5149" y="3752850"/>
            <a:ext cx="5794323" cy="109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458484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63" y="5029200"/>
            <a:ext cx="3429000" cy="157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8502" y="4644303"/>
            <a:ext cx="14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7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Indexing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2265"/>
            <a:ext cx="4404087" cy="233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597565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33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852811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8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7662" y="2424815"/>
            <a:ext cx="3234055" cy="296234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2540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Indexing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25" dirty="0">
                <a:latin typeface="Calibri"/>
                <a:cs typeface="Calibri"/>
              </a:rPr>
              <a:t>way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optimize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performance 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database by minimizing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 </a:t>
            </a:r>
            <a:r>
              <a:rPr sz="2000" spc="-5" dirty="0">
                <a:latin typeface="Calibri"/>
                <a:cs typeface="Calibri"/>
              </a:rPr>
              <a:t>of disk </a:t>
            </a:r>
            <a:r>
              <a:rPr sz="2000" dirty="0">
                <a:latin typeface="Calibri"/>
                <a:cs typeface="Calibri"/>
              </a:rPr>
              <a:t>accesses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a query is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processed.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It is a </a:t>
            </a:r>
            <a:r>
              <a:rPr sz="2000" spc="-10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structure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 </a:t>
            </a:r>
            <a:r>
              <a:rPr sz="2000" dirty="0">
                <a:latin typeface="Calibri"/>
                <a:cs typeface="Calibri"/>
              </a:rPr>
              <a:t>which is </a:t>
            </a:r>
            <a:r>
              <a:rPr sz="2000" spc="-5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quickly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database.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39056" y="0"/>
            <a:ext cx="7553325" cy="6858000"/>
            <a:chOff x="4639055" y="0"/>
            <a:chExt cx="7553325" cy="6858000"/>
          </a:xfrm>
        </p:grpSpPr>
        <p:sp>
          <p:nvSpPr>
            <p:cNvPr id="4" name="object 4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3587"/>
              <a:ext cx="6707124" cy="58613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144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5" y="1539240"/>
              <a:ext cx="6141720" cy="37764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1" y="274450"/>
            <a:ext cx="7973059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The</a:t>
            </a:r>
            <a:r>
              <a:rPr sz="4400" spc="-10" dirty="0">
                <a:solidFill>
                  <a:srgbClr val="000000"/>
                </a:solidFill>
              </a:rPr>
              <a:t> indexing </a:t>
            </a:r>
            <a:r>
              <a:rPr sz="4400" dirty="0">
                <a:solidFill>
                  <a:srgbClr val="000000"/>
                </a:solidFill>
              </a:rPr>
              <a:t>has</a:t>
            </a:r>
            <a:r>
              <a:rPr sz="4400" spc="-25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various</a:t>
            </a:r>
            <a:r>
              <a:rPr sz="4400" spc="-5" dirty="0">
                <a:solidFill>
                  <a:srgbClr val="000000"/>
                </a:solidFill>
              </a:rPr>
              <a:t> </a:t>
            </a:r>
            <a:r>
              <a:rPr sz="4400" spc="-15" dirty="0">
                <a:solidFill>
                  <a:srgbClr val="000000"/>
                </a:solidFill>
              </a:rPr>
              <a:t>attributes: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42" y="1759967"/>
            <a:ext cx="9797415" cy="4067267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Access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Types</a:t>
            </a:r>
            <a:r>
              <a:rPr sz="2800" spc="-20" dirty="0">
                <a:latin typeface="Calibri"/>
                <a:cs typeface="Calibri"/>
              </a:rPr>
              <a:t>: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access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such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based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range</a:t>
            </a:r>
            <a:r>
              <a:rPr sz="2800" dirty="0">
                <a:latin typeface="Calibri"/>
                <a:cs typeface="Calibri"/>
              </a:rPr>
              <a:t> access,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241300" marR="390525" indent="-228600">
              <a:lnSpc>
                <a:spcPts val="269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Access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Time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needed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particular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element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" dirty="0">
                <a:latin typeface="Calibri"/>
                <a:cs typeface="Calibri"/>
              </a:rPr>
              <a:t> elements.</a:t>
            </a:r>
            <a:endParaRPr sz="2800">
              <a:latin typeface="Calibri"/>
              <a:cs typeface="Calibri"/>
            </a:endParaRPr>
          </a:p>
          <a:p>
            <a:pPr marL="241300" marR="182245" indent="-228600">
              <a:lnSpc>
                <a:spcPct val="8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Insertion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: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taken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appropriate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insert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41300" marR="154305" indent="-228600">
              <a:lnSpc>
                <a:spcPts val="269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10" dirty="0">
                <a:latin typeface="Calibri"/>
                <a:cs typeface="Calibri"/>
              </a:rPr>
              <a:t>Deletion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Time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Time </a:t>
            </a:r>
            <a:r>
              <a:rPr sz="2800" spc="-30" dirty="0">
                <a:latin typeface="Calibri"/>
                <a:cs typeface="Calibri"/>
              </a:rPr>
              <a:t>taken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item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delete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index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structure.</a:t>
            </a:r>
            <a:endParaRPr sz="2800">
              <a:latin typeface="Calibri"/>
              <a:cs typeface="Calibri"/>
            </a:endParaRPr>
          </a:p>
          <a:p>
            <a:pPr marL="241300" marR="177800" indent="-228600">
              <a:lnSpc>
                <a:spcPts val="269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Space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Overhead</a:t>
            </a:r>
            <a:r>
              <a:rPr sz="2800" spc="-10" dirty="0">
                <a:latin typeface="Calibri"/>
                <a:cs typeface="Calibri"/>
              </a:rPr>
              <a:t>: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refers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additional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index.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8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indices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 index similar to index in a textbook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index access structure is usually defined on a single field of a file, called an indexing field (or indexing attribute).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index typically stores each value of the index field along with a list of pointers to all disk blocks that contain records with that field value.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There </a:t>
            </a:r>
            <a:r>
              <a:rPr lang="en-US" sz="2400" dirty="0"/>
              <a:t>are several types </a:t>
            </a:r>
            <a:r>
              <a:rPr lang="en-US" sz="2400" dirty="0" smtClean="0"/>
              <a:t>of </a:t>
            </a:r>
            <a:r>
              <a:rPr lang="en-US" sz="2400" dirty="0"/>
              <a:t>indexes.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Primary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Clustering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Secondary Index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A primary index </a:t>
            </a:r>
            <a:r>
              <a:rPr lang="en-US" dirty="0" smtClean="0"/>
              <a:t>is specified on the ordering key field of an ordered file of records.</a:t>
            </a:r>
          </a:p>
          <a:p>
            <a:r>
              <a:rPr lang="en-US" dirty="0" smtClean="0"/>
              <a:t>An ordering key field is used to physically order the file records on disk, and every record has a unique value for that field. </a:t>
            </a:r>
          </a:p>
          <a:p>
            <a:endParaRPr lang="en-US" dirty="0" smtClean="0"/>
          </a:p>
          <a:p>
            <a:r>
              <a:rPr lang="en-US" dirty="0" smtClean="0"/>
              <a:t>If the ordering field is not a key field—that is, if numerous records in the file can have the same value for the ordering field— another type of index, called a clustering index, can be used. </a:t>
            </a:r>
          </a:p>
          <a:p>
            <a:r>
              <a:rPr lang="en-US" dirty="0" smtClean="0"/>
              <a:t>The data file is called </a:t>
            </a:r>
            <a:r>
              <a:rPr lang="en-US" b="1" dirty="0" smtClean="0"/>
              <a:t>a clustered file</a:t>
            </a:r>
            <a:r>
              <a:rPr lang="en-US" dirty="0" smtClean="0"/>
              <a:t> in this latter case. Notice that a file can have at most one physical ordering field, so it can have at most one primary index or one clustering index, but not both. </a:t>
            </a:r>
          </a:p>
          <a:p>
            <a:endParaRPr lang="en-US" dirty="0" smtClean="0"/>
          </a:p>
          <a:p>
            <a:r>
              <a:rPr lang="en-US" dirty="0" smtClean="0"/>
              <a:t>A third type of index, called </a:t>
            </a:r>
            <a:r>
              <a:rPr lang="en-US" b="1" dirty="0" smtClean="0"/>
              <a:t>a secondary index</a:t>
            </a:r>
            <a:r>
              <a:rPr lang="en-US" dirty="0" smtClean="0"/>
              <a:t>, can be specified on any nonordering field of a file. </a:t>
            </a:r>
          </a:p>
          <a:p>
            <a:r>
              <a:rPr lang="en-US" dirty="0" smtClean="0"/>
              <a:t>A data file can have several secondary indexes in addition to its primary access method.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2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1091</TotalTime>
  <Words>1571</Words>
  <Application>Microsoft Office PowerPoint</Application>
  <PresentationFormat>Custom</PresentationFormat>
  <Paragraphs>151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Adjacency</vt:lpstr>
      <vt:lpstr>Indexing</vt:lpstr>
      <vt:lpstr>Indexing</vt:lpstr>
      <vt:lpstr>Why we need Indexing in DBMS?</vt:lpstr>
      <vt:lpstr>Solution: Indexing</vt:lpstr>
      <vt:lpstr>PowerPoint Presentation</vt:lpstr>
      <vt:lpstr>PowerPoint Presentation</vt:lpstr>
      <vt:lpstr>The indexing has various attributes:</vt:lpstr>
      <vt:lpstr>Ordered indices</vt:lpstr>
      <vt:lpstr>PowerPoint Presentation</vt:lpstr>
      <vt:lpstr>Types of indices</vt:lpstr>
      <vt:lpstr>PowerPoint Presentation</vt:lpstr>
      <vt:lpstr>Dense  Index</vt:lpstr>
      <vt:lpstr>Sparse Index</vt:lpstr>
      <vt:lpstr>Primary index</vt:lpstr>
      <vt:lpstr>Example </vt:lpstr>
      <vt:lpstr>Cluster index</vt:lpstr>
      <vt:lpstr>Difference between Cluster and Non-cluster Index</vt:lpstr>
      <vt:lpstr>Example </vt:lpstr>
      <vt:lpstr>Secondary/Non-cluster Indexing</vt:lpstr>
      <vt:lpstr>Cntd.. </vt:lpstr>
      <vt:lpstr>Example </vt:lpstr>
      <vt:lpstr>Secondary index on key-attribute</vt:lpstr>
      <vt:lpstr>Secondary index on non-key attribute</vt:lpstr>
      <vt:lpstr>PowerPoint Presentation</vt:lpstr>
      <vt:lpstr>NonClustered Index </vt:lpstr>
      <vt:lpstr>PowerPoint Presentation</vt:lpstr>
      <vt:lpstr>Multilevel index</vt:lpstr>
      <vt:lpstr>Example </vt:lpstr>
      <vt:lpstr>Searching in multilevel indexing</vt:lpstr>
      <vt:lpstr>B-Tree</vt:lpstr>
      <vt:lpstr>PowerPoint Presentation</vt:lpstr>
      <vt:lpstr>Example </vt:lpstr>
      <vt:lpstr>B-Tree</vt:lpstr>
      <vt:lpstr>B+ Tree</vt:lpstr>
      <vt:lpstr>Create index</vt:lpstr>
      <vt:lpstr>Clustered index</vt:lpstr>
      <vt:lpstr>PowerPoint Presentation</vt:lpstr>
      <vt:lpstr>Example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DCL COMMANDS</dc:title>
  <dc:creator>sakec</dc:creator>
  <cp:lastModifiedBy>kjscecomp</cp:lastModifiedBy>
  <cp:revision>42</cp:revision>
  <dcterms:created xsi:type="dcterms:W3CDTF">2024-02-22T09:22:05Z</dcterms:created>
  <dcterms:modified xsi:type="dcterms:W3CDTF">2024-03-13T06:16:01Z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2022-08-26T00:00:00Z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2024-02-22T00:00:00Z</vt:filetime>
  </property>
</Properties>
</file>